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89d3f2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89d3f2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64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5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79.png"/><Relationship Id="rId5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0000"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2296980" y="128010"/>
            <a:ext cx="4550044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Week-8 (Discussion)</a:t>
            </a:r>
            <a:endParaRPr b="0" i="0" sz="11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baseline="30000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41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Mar, 2025</a:t>
            </a:r>
            <a:endParaRPr b="1" i="0" sz="4100" u="none" cap="none" strike="noStrike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1" y="122195"/>
            <a:ext cx="1477652" cy="14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1774" y="122195"/>
            <a:ext cx="1133573" cy="1269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0" y="1922667"/>
            <a:ext cx="7105227" cy="1915879"/>
          </a:xfrm>
          <a:prstGeom prst="rect">
            <a:avLst/>
          </a:prstGeom>
          <a:solidFill>
            <a:srgbClr val="FFE699">
              <a:alpha val="74509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48135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</a:t>
            </a:r>
            <a:endParaRPr b="0" i="0" sz="1800" u="none" cap="none" strike="noStrike">
              <a:solidFill>
                <a:srgbClr val="5481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Prof. Sudarshan Iyenger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Professor and Head of the Department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IIT Ropar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1" y="3965274"/>
            <a:ext cx="6440864" cy="1073756"/>
          </a:xfrm>
          <a:prstGeom prst="rect">
            <a:avLst/>
          </a:prstGeom>
          <a:solidFill>
            <a:srgbClr val="81249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Ayan Paul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PMRF Research Scholar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IIT Kharagpur</a:t>
            </a:r>
            <a:endParaRPr b="1" i="0" sz="15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920" y="1908914"/>
            <a:ext cx="3434080" cy="32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6300" l="1778" r="77185" t="805"/>
          <a:stretch/>
        </p:blipFill>
        <p:spPr>
          <a:xfrm>
            <a:off x="126174" y="291743"/>
            <a:ext cx="1128091" cy="23078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3517093" y="7080"/>
            <a:ext cx="1974346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Normalization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19270" l="41240" r="389" t="3344"/>
          <a:stretch/>
        </p:blipFill>
        <p:spPr>
          <a:xfrm>
            <a:off x="1888482" y="399456"/>
            <a:ext cx="3502202" cy="21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 b="48764" l="4148" r="73185" t="0"/>
          <a:stretch/>
        </p:blipFill>
        <p:spPr>
          <a:xfrm>
            <a:off x="126174" y="2723861"/>
            <a:ext cx="1637330" cy="206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30716" l="38463" r="0" t="0"/>
          <a:stretch/>
        </p:blipFill>
        <p:spPr>
          <a:xfrm>
            <a:off x="1811364" y="2592946"/>
            <a:ext cx="3860799" cy="242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 b="9710" l="0" r="67935" t="5493"/>
          <a:stretch/>
        </p:blipFill>
        <p:spPr>
          <a:xfrm>
            <a:off x="6617358" y="115140"/>
            <a:ext cx="1736751" cy="230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0" l="39456" r="0" t="0"/>
          <a:stretch/>
        </p:blipFill>
        <p:spPr>
          <a:xfrm>
            <a:off x="5953643" y="2485231"/>
            <a:ext cx="3064183" cy="254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50" y="649488"/>
            <a:ext cx="7009300" cy="36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3047304" y="94250"/>
            <a:ext cx="3157200" cy="2847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vs </a:t>
            </a: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Normalization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1379617" y="1208450"/>
            <a:ext cx="7197365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Deep Neural Network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Pre-Training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Activation Functions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Initialization Strategies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Normalization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538924" y="283105"/>
            <a:ext cx="6066149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on which Week 8 Assignment Questions are based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3858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0" y="358231"/>
            <a:ext cx="9069495" cy="15465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observed that the sigmoid neuron has become saturated. What might be the possible output values at this neuron?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0.02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0.5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0.97.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0" y="1946442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3017817" y="4763840"/>
            <a:ext cx="1127463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33569"/>
            <a:ext cx="4969196" cy="162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b="0" l="0" r="1660" t="0"/>
          <a:stretch/>
        </p:blipFill>
        <p:spPr>
          <a:xfrm>
            <a:off x="3928533" y="2850363"/>
            <a:ext cx="5215467" cy="140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0" y="486438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are common issues caused by saturating neurons in deep networks?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Vanishing gradients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Slow convergence during training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Overfitting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Increased model complexity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0" y="2046680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2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3017816" y="4763840"/>
            <a:ext cx="842983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25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5" name="Google Shape;255;p25"/>
          <p:cNvSpPr txBox="1"/>
          <p:nvPr/>
        </p:nvSpPr>
        <p:spPr>
          <a:xfrm>
            <a:off x="77767" y="3353408"/>
            <a:ext cx="46092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61916"/>
            <a:ext cx="4421313" cy="178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969" y="2512293"/>
            <a:ext cx="4398264" cy="168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-1" y="517216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challenges associated with using the Tanh(x) activation function?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not zero centered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Computationally expensive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Non-differentiable at 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Saturation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86831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3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3017816" y="4763840"/>
            <a:ext cx="1097835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8" name="Google Shape;268;p26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706" y="2159827"/>
            <a:ext cx="3322620" cy="71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1" y="3026131"/>
            <a:ext cx="4573690" cy="140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164" y="2990943"/>
            <a:ext cx="4354724" cy="140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-1" y="517216"/>
            <a:ext cx="9096588" cy="635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44" l="-803" r="0" t="-76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0" y="1556985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4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017816" y="4763840"/>
            <a:ext cx="646557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2" name="Google Shape;282;p27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3" name="Google Shape;2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023" y="1903234"/>
            <a:ext cx="4505954" cy="7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2759784"/>
            <a:ext cx="4084320" cy="181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2829" y="2759784"/>
            <a:ext cx="4723758" cy="141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0" y="188933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3017816" y="4763840"/>
            <a:ext cx="76847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5" name="Google Shape;295;p28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6" name="Google Shape;296;p28"/>
          <p:cNvSpPr txBox="1"/>
          <p:nvPr/>
        </p:nvSpPr>
        <p:spPr>
          <a:xfrm>
            <a:off x="81774" y="448583"/>
            <a:ext cx="766014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pre-training prevent overfitting in deep networks?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adds regularization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initializes the weights near local minima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constrains the weights to a certain region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eliminates the need for fine-tuning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27399"/>
            <a:ext cx="4292743" cy="171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893" y="2451181"/>
            <a:ext cx="4784351" cy="171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/>
        </p:nvSpPr>
        <p:spPr>
          <a:xfrm>
            <a:off x="0" y="50688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10455" y="2074899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6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17815" y="4763840"/>
            <a:ext cx="82943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c), 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8" name="Google Shape;308;p29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9" name="Google Shape;309;p29"/>
          <p:cNvSpPr txBox="1"/>
          <p:nvPr/>
        </p:nvSpPr>
        <p:spPr>
          <a:xfrm>
            <a:off x="10455" y="432561"/>
            <a:ext cx="88334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train a feed-forward neural network and notice that all the weights for a particular neuron are equal. What could be the possible causes of this issue?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Weights were initialized randomly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Weights were initialized to high values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Weights were initialized to equal values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Weights were initialized to zero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" y="2785466"/>
            <a:ext cx="4572000" cy="173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455" y="2785466"/>
            <a:ext cx="4271857" cy="215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7758" y="2453839"/>
            <a:ext cx="6868484" cy="28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47413" y="486760"/>
            <a:ext cx="8833402" cy="13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true about the role of unsupervised pre-training in deep learning?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used to replace the need for labeled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used to initialize the weights of a deep neural network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used to fine-tune a pre-trained model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only useful for small datasets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47413" y="1848180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3017815" y="4763840"/>
            <a:ext cx="1411945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2162" y="2274685"/>
            <a:ext cx="4438012" cy="198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74686"/>
            <a:ext cx="4764094" cy="238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6675" l="2297" r="77333" t="0"/>
          <a:stretch/>
        </p:blipFill>
        <p:spPr>
          <a:xfrm>
            <a:off x="4964646" y="2274457"/>
            <a:ext cx="1010191" cy="17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129190" y="27316"/>
            <a:ext cx="4885619" cy="346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quick recap of training deep neural networks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67295" l="10566" r="82123" t="0"/>
          <a:stretch/>
        </p:blipFill>
        <p:spPr>
          <a:xfrm>
            <a:off x="155786" y="767157"/>
            <a:ext cx="582506" cy="135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60750" l="37853" r="6127" t="0"/>
          <a:stretch/>
        </p:blipFill>
        <p:spPr>
          <a:xfrm>
            <a:off x="650240" y="739357"/>
            <a:ext cx="3719231" cy="135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6910" l="4530" r="77108" t="54470"/>
          <a:stretch/>
        </p:blipFill>
        <p:spPr>
          <a:xfrm>
            <a:off x="4674942" y="533700"/>
            <a:ext cx="1218529" cy="13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38684" r="0" t="56634"/>
          <a:stretch/>
        </p:blipFill>
        <p:spPr>
          <a:xfrm>
            <a:off x="5893471" y="604520"/>
            <a:ext cx="3238287" cy="118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 b="2369" l="2269" r="70070" t="177"/>
          <a:stretch/>
        </p:blipFill>
        <p:spPr>
          <a:xfrm>
            <a:off x="110888" y="2365436"/>
            <a:ext cx="1254809" cy="246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b="17390" l="38481" r="0" t="2007"/>
          <a:stretch/>
        </p:blipFill>
        <p:spPr>
          <a:xfrm>
            <a:off x="1365697" y="2458848"/>
            <a:ext cx="3246177" cy="23720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1620527" y="482494"/>
            <a:ext cx="1473817" cy="28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Network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6038797" y="393805"/>
            <a:ext cx="1473817" cy="28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 Network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620527" y="2133604"/>
            <a:ext cx="1473817" cy="28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Network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5840346" y="2085182"/>
            <a:ext cx="2147463" cy="28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 and Deep Network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b="42339" l="40889" r="1213" t="2670"/>
          <a:stretch/>
        </p:blipFill>
        <p:spPr>
          <a:xfrm>
            <a:off x="6186393" y="2538254"/>
            <a:ext cx="2784091" cy="100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6">
            <a:alphaModFix/>
          </a:blip>
          <a:srcRect b="9155" l="3926" r="1213" t="20292"/>
          <a:stretch/>
        </p:blipFill>
        <p:spPr>
          <a:xfrm>
            <a:off x="5125074" y="4266721"/>
            <a:ext cx="3845410" cy="74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/>
        </p:nvSpPr>
        <p:spPr>
          <a:xfrm>
            <a:off x="0" y="1919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0" y="1877588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8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3017815" y="4763840"/>
            <a:ext cx="1012317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a), b), c)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5" name="Google Shape;335;p31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6" name="Google Shape;336;p31"/>
          <p:cNvSpPr txBox="1"/>
          <p:nvPr/>
        </p:nvSpPr>
        <p:spPr>
          <a:xfrm>
            <a:off x="123418" y="350037"/>
            <a:ext cx="842687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 the following is an advantage of unsupervised pre-training in deep learning?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helps in reducing overfitting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Pre-trained models converge faster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improves the accuracy of the model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requires fewer computational resources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420606"/>
            <a:ext cx="4572000" cy="18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304783"/>
            <a:ext cx="4419041" cy="199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/>
        </p:nvSpPr>
        <p:spPr>
          <a:xfrm>
            <a:off x="0" y="86312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0" y="188933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0" y="4763840"/>
            <a:ext cx="2578820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9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3017816" y="4763840"/>
            <a:ext cx="850991" cy="346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8" name="Google Shape;348;p32"/>
          <p:cNvCxnSpPr/>
          <p:nvPr/>
        </p:nvCxnSpPr>
        <p:spPr>
          <a:xfrm>
            <a:off x="2688731" y="4944931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9" name="Google Shape;349;p32"/>
          <p:cNvSpPr txBox="1"/>
          <p:nvPr/>
        </p:nvSpPr>
        <p:spPr>
          <a:xfrm>
            <a:off x="94827" y="470208"/>
            <a:ext cx="804727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main cause of the Dead ReLU problem in deep learning?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variance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negative bias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Overfitting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Underfitting</a:t>
            </a:r>
            <a:endParaRPr/>
          </a:p>
        </p:txBody>
      </p:sp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130" y="2278048"/>
            <a:ext cx="5224363" cy="37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33933"/>
            <a:ext cx="4429400" cy="193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5311" y="2691231"/>
            <a:ext cx="4429400" cy="200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/>
        </p:nvSpPr>
        <p:spPr>
          <a:xfrm>
            <a:off x="-1" y="12527"/>
            <a:ext cx="1923068" cy="3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54544" y="1852723"/>
            <a:ext cx="1923068" cy="34624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-1" y="4763840"/>
            <a:ext cx="2817743" cy="34624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ANSWER 10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3301083" y="4771806"/>
            <a:ext cx="790010" cy="3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2" name="Google Shape;362;p33"/>
          <p:cNvCxnSpPr/>
          <p:nvPr/>
        </p:nvCxnSpPr>
        <p:spPr>
          <a:xfrm>
            <a:off x="2964542" y="4944930"/>
            <a:ext cx="219173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3" name="Google Shape;363;p33"/>
          <p:cNvSpPr txBox="1"/>
          <p:nvPr/>
        </p:nvSpPr>
        <p:spPr>
          <a:xfrm>
            <a:off x="54544" y="414499"/>
            <a:ext cx="84595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main cause of the symmetry breaking problem in deep learning?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variance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bias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Overfitting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Equal initialization of weights</a:t>
            </a:r>
            <a:endParaRPr/>
          </a:p>
        </p:txBody>
      </p:sp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237" y="2198972"/>
            <a:ext cx="5317972" cy="60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 rotWithShape="1">
          <a:blip r:embed="rId4">
            <a:alphaModFix/>
          </a:blip>
          <a:srcRect b="0" l="0" r="1573" t="0"/>
          <a:stretch/>
        </p:blipFill>
        <p:spPr>
          <a:xfrm>
            <a:off x="54544" y="2908035"/>
            <a:ext cx="4238413" cy="149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675270"/>
            <a:ext cx="4563418" cy="209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2468879" y="43082"/>
            <a:ext cx="2702561" cy="284663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Back Propagation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18454" l="7333" r="69636" t="16117"/>
          <a:stretch/>
        </p:blipFill>
        <p:spPr>
          <a:xfrm>
            <a:off x="88055" y="465094"/>
            <a:ext cx="971192" cy="161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 b="57380" l="47242" r="23750" t="4052"/>
          <a:stretch/>
        </p:blipFill>
        <p:spPr>
          <a:xfrm>
            <a:off x="986823" y="386801"/>
            <a:ext cx="2411307" cy="20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50067" r="1915" t="42618"/>
          <a:stretch/>
        </p:blipFill>
        <p:spPr>
          <a:xfrm>
            <a:off x="3398130" y="386801"/>
            <a:ext cx="2647419" cy="1853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6490879" y="186317"/>
            <a:ext cx="2228427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pre-training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b="10438" l="4593" r="2443" t="6456"/>
          <a:stretch/>
        </p:blipFill>
        <p:spPr>
          <a:xfrm>
            <a:off x="6035926" y="824080"/>
            <a:ext cx="3128711" cy="59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6">
            <a:alphaModFix/>
          </a:blip>
          <a:srcRect b="4588" l="57407" r="1027" t="7983"/>
          <a:stretch/>
        </p:blipFill>
        <p:spPr>
          <a:xfrm>
            <a:off x="6949910" y="2571750"/>
            <a:ext cx="2103290" cy="22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54" y="2915482"/>
            <a:ext cx="2411307" cy="17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0829" y="2704138"/>
            <a:ext cx="2103290" cy="22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9">
            <a:alphaModFix/>
          </a:blip>
          <a:srcRect b="0" l="0" r="0" t="4308"/>
          <a:stretch/>
        </p:blipFill>
        <p:spPr>
          <a:xfrm>
            <a:off x="4650363" y="2915482"/>
            <a:ext cx="2277660" cy="158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8369" r="63111" t="-522"/>
          <a:stretch/>
        </p:blipFill>
        <p:spPr>
          <a:xfrm>
            <a:off x="303662" y="150598"/>
            <a:ext cx="1233886" cy="242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17564" l="52464" r="882" t="24787"/>
          <a:stretch/>
        </p:blipFill>
        <p:spPr>
          <a:xfrm>
            <a:off x="1631528" y="331369"/>
            <a:ext cx="2492587" cy="17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5161281" y="54187"/>
            <a:ext cx="3217334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Unsupervised pre-training works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881011" y="385556"/>
            <a:ext cx="147489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Optimization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7810" y="606859"/>
            <a:ext cx="3330805" cy="66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2866813" y="2829130"/>
            <a:ext cx="1705187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Regularization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19334" l="3926" r="53481" t="22613"/>
          <a:stretch/>
        </p:blipFill>
        <p:spPr>
          <a:xfrm>
            <a:off x="4189933" y="910933"/>
            <a:ext cx="1942696" cy="147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6334649" y="1220048"/>
            <a:ext cx="2121956" cy="1816824"/>
            <a:chOff x="6313591" y="1374932"/>
            <a:chExt cx="2537385" cy="2172515"/>
          </a:xfrm>
        </p:grpSpPr>
        <p:pic>
          <p:nvPicPr>
            <p:cNvPr id="128" name="Google Shape;128;p15"/>
            <p:cNvPicPr preferRelativeResize="0"/>
            <p:nvPr/>
          </p:nvPicPr>
          <p:blipFill rotWithShape="1">
            <a:blip r:embed="rId5">
              <a:alphaModFix/>
            </a:blip>
            <a:srcRect b="66868" l="53555" r="1110" t="3706"/>
            <a:stretch/>
          </p:blipFill>
          <p:spPr>
            <a:xfrm>
              <a:off x="6313591" y="1374932"/>
              <a:ext cx="2397761" cy="865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5"/>
            <p:cNvPicPr preferRelativeResize="0"/>
            <p:nvPr/>
          </p:nvPicPr>
          <p:blipFill rotWithShape="1">
            <a:blip r:embed="rId5">
              <a:alphaModFix/>
            </a:blip>
            <a:srcRect b="6153" l="53628" r="1111" t="52504"/>
            <a:stretch/>
          </p:blipFill>
          <p:spPr>
            <a:xfrm>
              <a:off x="6313591" y="2257974"/>
              <a:ext cx="2537385" cy="12894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5"/>
          <p:cNvPicPr preferRelativeResize="0"/>
          <p:nvPr/>
        </p:nvPicPr>
        <p:blipFill rotWithShape="1">
          <a:blip r:embed="rId6">
            <a:alphaModFix/>
          </a:blip>
          <a:srcRect b="12268" l="1036" r="57925" t="21238"/>
          <a:stretch/>
        </p:blipFill>
        <p:spPr>
          <a:xfrm>
            <a:off x="0" y="3427456"/>
            <a:ext cx="2053091" cy="117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6">
            <a:alphaModFix/>
          </a:blip>
          <a:srcRect b="12058" l="52815" r="888" t="18604"/>
          <a:stretch/>
        </p:blipFill>
        <p:spPr>
          <a:xfrm>
            <a:off x="2143318" y="3427456"/>
            <a:ext cx="2132617" cy="11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7">
            <a:alphaModFix/>
          </a:blip>
          <a:srcRect b="2613" l="0" r="52199" t="2101"/>
          <a:stretch/>
        </p:blipFill>
        <p:spPr>
          <a:xfrm>
            <a:off x="4536873" y="3189452"/>
            <a:ext cx="1797776" cy="174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7">
            <a:alphaModFix/>
          </a:blip>
          <a:srcRect b="8096" l="52815" r="0" t="2101"/>
          <a:stretch/>
        </p:blipFill>
        <p:spPr>
          <a:xfrm>
            <a:off x="6618457" y="3189451"/>
            <a:ext cx="1882986" cy="174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/>
        </p:nvSpPr>
        <p:spPr>
          <a:xfrm>
            <a:off x="3457786" y="62022"/>
            <a:ext cx="2228427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Activaion Functions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b="27865" l="0" r="80839" t="3467"/>
          <a:stretch/>
        </p:blipFill>
        <p:spPr>
          <a:xfrm>
            <a:off x="94825" y="267688"/>
            <a:ext cx="1222587" cy="249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1369" l="44796" r="0" t="3095"/>
          <a:stretch/>
        </p:blipFill>
        <p:spPr>
          <a:xfrm>
            <a:off x="1497561" y="409837"/>
            <a:ext cx="2445572" cy="240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4">
            <a:alphaModFix/>
          </a:blip>
          <a:srcRect b="0" l="2741" r="47704" t="0"/>
          <a:stretch/>
        </p:blipFill>
        <p:spPr>
          <a:xfrm>
            <a:off x="3943133" y="496176"/>
            <a:ext cx="2616961" cy="203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4">
            <a:alphaModFix/>
          </a:blip>
          <a:srcRect b="37833" l="54074" r="0" t="0"/>
          <a:stretch/>
        </p:blipFill>
        <p:spPr>
          <a:xfrm>
            <a:off x="6599686" y="853441"/>
            <a:ext cx="2544314" cy="13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1417384" y="92800"/>
            <a:ext cx="147489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6649057" y="409837"/>
            <a:ext cx="2445572" cy="284663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linear function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 b="39624" l="2751" r="62496" t="0"/>
          <a:stretch/>
        </p:blipFill>
        <p:spPr>
          <a:xfrm>
            <a:off x="0" y="3521992"/>
            <a:ext cx="1798320" cy="152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497561" y="2916357"/>
            <a:ext cx="147489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5">
            <a:alphaModFix/>
          </a:blip>
          <a:srcRect b="16154" l="50657" r="976" t="1871"/>
          <a:stretch/>
        </p:blipFill>
        <p:spPr>
          <a:xfrm>
            <a:off x="1895235" y="3258450"/>
            <a:ext cx="2154438" cy="17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6">
            <a:alphaModFix/>
          </a:blip>
          <a:srcRect b="3315" l="0" r="85531" t="10052"/>
          <a:stretch/>
        </p:blipFill>
        <p:spPr>
          <a:xfrm>
            <a:off x="4538711" y="2916357"/>
            <a:ext cx="712902" cy="198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6">
            <a:alphaModFix/>
          </a:blip>
          <a:srcRect b="48003" l="51082" r="0" t="14372"/>
          <a:stretch/>
        </p:blipFill>
        <p:spPr>
          <a:xfrm>
            <a:off x="5619140" y="2800969"/>
            <a:ext cx="2397459" cy="85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7">
            <a:alphaModFix/>
          </a:blip>
          <a:srcRect b="26186" l="52371" r="0" t="26560"/>
          <a:stretch/>
        </p:blipFill>
        <p:spPr>
          <a:xfrm>
            <a:off x="5508922" y="3658838"/>
            <a:ext cx="2755294" cy="142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51962" t="12736"/>
          <a:stretch/>
        </p:blipFill>
        <p:spPr>
          <a:xfrm>
            <a:off x="0" y="395286"/>
            <a:ext cx="2404534" cy="236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3023098" y="95637"/>
            <a:ext cx="2755295" cy="284663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sigmoid function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49999" l="0" r="53852" t="3717"/>
          <a:stretch/>
        </p:blipFill>
        <p:spPr>
          <a:xfrm>
            <a:off x="6195610" y="481513"/>
            <a:ext cx="2998442" cy="137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2062" l="50608" r="0" t="0"/>
          <a:stretch/>
        </p:blipFill>
        <p:spPr>
          <a:xfrm>
            <a:off x="2369985" y="481513"/>
            <a:ext cx="1902516" cy="204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5">
            <a:alphaModFix/>
          </a:blip>
          <a:srcRect b="5116" l="50000" r="0" t="1762"/>
          <a:stretch/>
        </p:blipFill>
        <p:spPr>
          <a:xfrm>
            <a:off x="4272501" y="506133"/>
            <a:ext cx="1960917" cy="1804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895092" y="2760909"/>
            <a:ext cx="147489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tanh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6">
            <a:alphaModFix/>
          </a:blip>
          <a:srcRect b="0" l="0" r="50592" t="10647"/>
          <a:stretch/>
        </p:blipFill>
        <p:spPr>
          <a:xfrm>
            <a:off x="127211" y="3251076"/>
            <a:ext cx="1674495" cy="16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6">
            <a:alphaModFix/>
          </a:blip>
          <a:srcRect b="50972" l="53926" r="0" t="236"/>
          <a:stretch/>
        </p:blipFill>
        <p:spPr>
          <a:xfrm>
            <a:off x="2194560" y="3251076"/>
            <a:ext cx="2763519" cy="15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701952" y="2638295"/>
            <a:ext cx="2755295" cy="284663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tanh function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6">
            <a:alphaModFix/>
          </a:blip>
          <a:srcRect b="23112" l="54039" r="-113" t="52628"/>
          <a:stretch/>
        </p:blipFill>
        <p:spPr>
          <a:xfrm>
            <a:off x="5778393" y="3319002"/>
            <a:ext cx="2763519" cy="7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6213" l="14173" r="59728" t="19731"/>
          <a:stretch/>
        </p:blipFill>
        <p:spPr>
          <a:xfrm>
            <a:off x="121921" y="474794"/>
            <a:ext cx="1557866" cy="177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3834553" y="98989"/>
            <a:ext cx="147489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ReLU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3035" r="52222" t="20538"/>
          <a:stretch/>
        </p:blipFill>
        <p:spPr>
          <a:xfrm>
            <a:off x="1605280" y="474794"/>
            <a:ext cx="2620538" cy="17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23260" l="54814" r="444" t="30256"/>
          <a:stretch/>
        </p:blipFill>
        <p:spPr>
          <a:xfrm>
            <a:off x="3834553" y="520955"/>
            <a:ext cx="2818969" cy="11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17922" l="52147" r="0" t="21402"/>
          <a:stretch/>
        </p:blipFill>
        <p:spPr>
          <a:xfrm>
            <a:off x="6698827" y="520955"/>
            <a:ext cx="2445173" cy="109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900854" y="2396892"/>
            <a:ext cx="2755295" cy="284663"/>
          </a:xfrm>
          <a:prstGeom prst="rect">
            <a:avLst/>
          </a:prstGeom>
          <a:solidFill>
            <a:srgbClr val="B20679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ReLU function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6">
            <a:alphaModFix/>
          </a:blip>
          <a:srcRect b="12955" l="5213" r="74655" t="24013"/>
          <a:stretch/>
        </p:blipFill>
        <p:spPr>
          <a:xfrm>
            <a:off x="121921" y="2893683"/>
            <a:ext cx="1254482" cy="19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7">
            <a:alphaModFix/>
          </a:blip>
          <a:srcRect b="2602" l="38498" r="0" t="0"/>
          <a:stretch/>
        </p:blipFill>
        <p:spPr>
          <a:xfrm>
            <a:off x="1872323" y="2747165"/>
            <a:ext cx="2699676" cy="223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6037995" y="2358292"/>
            <a:ext cx="1785205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Leaky ReLU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8">
            <a:alphaModFix/>
          </a:blip>
          <a:srcRect b="6972" l="0" r="61037" t="11143"/>
          <a:stretch/>
        </p:blipFill>
        <p:spPr>
          <a:xfrm>
            <a:off x="4665764" y="2893683"/>
            <a:ext cx="1707942" cy="182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8">
            <a:alphaModFix/>
          </a:blip>
          <a:srcRect b="11634" l="50000" r="0" t="3680"/>
          <a:stretch/>
        </p:blipFill>
        <p:spPr>
          <a:xfrm>
            <a:off x="6604001" y="2747165"/>
            <a:ext cx="2431625" cy="20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277706" y="236488"/>
            <a:ext cx="2153920" cy="2241968"/>
            <a:chOff x="277706" y="236488"/>
            <a:chExt cx="2153920" cy="2241968"/>
          </a:xfrm>
        </p:grpSpPr>
        <p:pic>
          <p:nvPicPr>
            <p:cNvPr id="185" name="Google Shape;185;p19"/>
            <p:cNvPicPr preferRelativeResize="0"/>
            <p:nvPr/>
          </p:nvPicPr>
          <p:blipFill rotWithShape="1">
            <a:blip r:embed="rId3">
              <a:alphaModFix/>
            </a:blip>
            <a:srcRect b="28535" l="0" r="60593" t="12605"/>
            <a:stretch/>
          </p:blipFill>
          <p:spPr>
            <a:xfrm>
              <a:off x="277706" y="236488"/>
              <a:ext cx="2153920" cy="1788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 rotWithShape="1">
            <a:blip r:embed="rId3">
              <a:alphaModFix/>
            </a:blip>
            <a:srcRect b="1199" l="0" r="60593" t="83887"/>
            <a:stretch/>
          </p:blipFill>
          <p:spPr>
            <a:xfrm>
              <a:off x="277706" y="2025227"/>
              <a:ext cx="2153920" cy="4532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9"/>
          <p:cNvSpPr txBox="1"/>
          <p:nvPr/>
        </p:nvSpPr>
        <p:spPr>
          <a:xfrm>
            <a:off x="2124916" y="70834"/>
            <a:ext cx="209148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Exponential ReLU Function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24777" l="53037" r="491" t="35423"/>
          <a:stretch/>
        </p:blipFill>
        <p:spPr>
          <a:xfrm>
            <a:off x="2510844" y="352042"/>
            <a:ext cx="2539999" cy="12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23083" l="7517" r="62011" t="55770"/>
          <a:stretch/>
        </p:blipFill>
        <p:spPr>
          <a:xfrm>
            <a:off x="6240788" y="364044"/>
            <a:ext cx="1888085" cy="2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6474369" y="70833"/>
            <a:ext cx="1420924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Maxout Neuron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 b="11942" l="53650" r="1474" t="35561"/>
          <a:stretch/>
        </p:blipFill>
        <p:spPr>
          <a:xfrm>
            <a:off x="6038264" y="715000"/>
            <a:ext cx="2404818" cy="61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5">
            <a:alphaModFix/>
          </a:blip>
          <a:srcRect b="12495" l="1778" r="4221" t="7644"/>
          <a:stretch/>
        </p:blipFill>
        <p:spPr>
          <a:xfrm>
            <a:off x="4546826" y="1403832"/>
            <a:ext cx="4319468" cy="8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2926160" y="2469168"/>
            <a:ext cx="2580478" cy="284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Initialization Strategies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6">
            <a:alphaModFix/>
          </a:blip>
          <a:srcRect b="3543" l="3265" r="66298" t="0"/>
          <a:stretch/>
        </p:blipFill>
        <p:spPr>
          <a:xfrm>
            <a:off x="6570" y="2571750"/>
            <a:ext cx="1578127" cy="253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6">
            <a:alphaModFix/>
          </a:blip>
          <a:srcRect b="24539" l="50425" r="-194" t="1888"/>
          <a:stretch/>
        </p:blipFill>
        <p:spPr>
          <a:xfrm>
            <a:off x="3763012" y="3320196"/>
            <a:ext cx="2232548" cy="167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911" y="2893591"/>
            <a:ext cx="2214871" cy="6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8">
            <a:alphaModFix/>
          </a:blip>
          <a:srcRect b="3508" l="50000" r="0" t="4843"/>
          <a:stretch/>
        </p:blipFill>
        <p:spPr>
          <a:xfrm>
            <a:off x="6240788" y="2578125"/>
            <a:ext cx="2266485" cy="23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3139808" y="64059"/>
            <a:ext cx="2864383" cy="2538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of Symmetry breaking problem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3" y="724057"/>
            <a:ext cx="4429760" cy="8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2909" y="718847"/>
            <a:ext cx="4686697" cy="81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67163"/>
            <a:ext cx="4615840" cy="16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5840" y="1859441"/>
            <a:ext cx="4340837" cy="15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414" y="3750716"/>
            <a:ext cx="7182852" cy="80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